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100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Shape 103"/>
          <p:cNvSpPr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Shape 23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hape 72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plnkr.co/edit" TargetMode="Externa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9" name="Shape 12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Start with AngularJS</a:t>
            </a:r>
          </a:p>
        </p:txBody>
      </p:sp>
      <p:sp>
        <p:nvSpPr>
          <p:cNvPr id="130" name="Shape 130"/>
          <p:cNvSpPr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Howard, VMware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Data BiNding</a:t>
            </a:r>
          </a:p>
        </p:txBody>
      </p:sp>
      <p:sp>
        <p:nvSpPr>
          <p:cNvPr id="169" name="Shape 169"/>
          <p:cNvSpPr/>
          <p:nvPr/>
        </p:nvSpPr>
        <p:spPr>
          <a:xfrm>
            <a:off x="1282700" y="2222500"/>
            <a:ext cx="3716288" cy="53086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Model</a:t>
            </a:r>
          </a:p>
        </p:txBody>
      </p:sp>
      <p:sp>
        <p:nvSpPr>
          <p:cNvPr id="170" name="Shape 170"/>
          <p:cNvSpPr/>
          <p:nvPr/>
        </p:nvSpPr>
        <p:spPr>
          <a:xfrm>
            <a:off x="8039100" y="2222500"/>
            <a:ext cx="3716288" cy="5308601"/>
          </a:xfrm>
          <a:prstGeom prst="rect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View</a:t>
            </a:r>
          </a:p>
        </p:txBody>
      </p:sp>
      <p:sp>
        <p:nvSpPr>
          <p:cNvPr id="171" name="Shape 171"/>
          <p:cNvSpPr/>
          <p:nvPr/>
        </p:nvSpPr>
        <p:spPr>
          <a:xfrm>
            <a:off x="4221336" y="4241800"/>
            <a:ext cx="4562128" cy="1270000"/>
          </a:xfrm>
          <a:prstGeom prst="leftRightArrow">
            <a:avLst>
              <a:gd name="adj1" fmla="val 30516"/>
              <a:gd name="adj2" fmla="val 53445"/>
            </a:avLst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Two</a:t>
            </a:r>
          </a:p>
        </p:txBody>
      </p:sp>
      <p:sp>
        <p:nvSpPr>
          <p:cNvPr id="172" name="Shape 172"/>
          <p:cNvSpPr/>
          <p:nvPr/>
        </p:nvSpPr>
        <p:spPr>
          <a:xfrm>
            <a:off x="8966200" y="4241800"/>
            <a:ext cx="2590304" cy="1357818"/>
          </a:xfrm>
          <a:prstGeom prst="roundRect">
            <a:avLst>
              <a:gd name="adj" fmla="val 15000"/>
            </a:avLst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{{ content }}</a:t>
            </a:r>
          </a:p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ng-model=“content”</a:t>
            </a:r>
          </a:p>
        </p:txBody>
      </p:sp>
      <p:sp>
        <p:nvSpPr>
          <p:cNvPr id="173" name="Shape 173"/>
          <p:cNvSpPr/>
          <p:nvPr/>
        </p:nvSpPr>
        <p:spPr>
          <a:xfrm>
            <a:off x="1486396" y="4197891"/>
            <a:ext cx="2590304" cy="1357818"/>
          </a:xfrm>
          <a:prstGeom prst="roundRect">
            <a:avLst>
              <a:gd name="adj" fmla="val 15000"/>
            </a:avLst>
          </a:prstGeom>
          <a:solidFill>
            <a:schemeClr val="accent6">
              <a:satOff val="8287"/>
              <a:lumOff val="1515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$scope.content</a:t>
            </a:r>
          </a:p>
        </p:txBody>
      </p:sp>
      <p:sp>
        <p:nvSpPr>
          <p:cNvPr id="174" name="Shape 174"/>
          <p:cNvSpPr/>
          <p:nvPr/>
        </p:nvSpPr>
        <p:spPr>
          <a:xfrm>
            <a:off x="1461375" y="7702549"/>
            <a:ext cx="9843132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Data-binding is an automatic way of updating the view whenever the model changes, as well as updating the model whenever the view changes.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Controller</a:t>
            </a:r>
          </a:p>
        </p:txBody>
      </p:sp>
      <p:sp>
        <p:nvSpPr>
          <p:cNvPr id="178" name="Shape 178"/>
          <p:cNvSpPr/>
          <p:nvPr/>
        </p:nvSpPr>
        <p:spPr>
          <a:xfrm>
            <a:off x="699374" y="1885949"/>
            <a:ext cx="1160605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Controllers are the behaviour behind the DOM elements.</a:t>
            </a:r>
          </a:p>
        </p:txBody>
      </p:sp>
      <p:sp>
        <p:nvSpPr>
          <p:cNvPr id="179" name="Shape 179"/>
          <p:cNvSpPr/>
          <p:nvPr/>
        </p:nvSpPr>
        <p:spPr>
          <a:xfrm>
            <a:off x="726669" y="2754359"/>
            <a:ext cx="5436205" cy="312444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147319"/>
                  <a:satOff val="13526"/>
                  <a:lumOff val="-23026"/>
                </a:schemeClr>
              </a:gs>
            </a:gsLst>
            <a:lin ang="5400000"/>
          </a:grad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In main controller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app.controller(“main”, ['$scope', function($scope){</a:t>
            </a:r>
          </a:p>
          <a:p>
            <a:pPr lvl="1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$scope.sayHello = function() {</a:t>
            </a:r>
          </a:p>
          <a:p>
            <a:pPr lvl="2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alert(“Hello!”);</a:t>
            </a:r>
          </a:p>
          <a:p>
            <a:pPr lvl="2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};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}]);</a:t>
            </a:r>
          </a:p>
        </p:txBody>
      </p:sp>
      <p:sp>
        <p:nvSpPr>
          <p:cNvPr id="180" name="Shape 180"/>
          <p:cNvSpPr/>
          <p:nvPr/>
        </p:nvSpPr>
        <p:spPr>
          <a:xfrm>
            <a:off x="7095976" y="2720676"/>
            <a:ext cx="5564635" cy="319181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satOff val="-3676"/>
                  <a:lumOff val="-19080"/>
                </a:schemeClr>
              </a:gs>
            </a:gsLst>
            <a:lin ang="5400000"/>
          </a:grad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In DOM element: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&lt;div ng-controller=“main”&gt;</a:t>
            </a:r>
          </a:p>
          <a:p>
            <a:pPr lvl="1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&lt;button ng-click=“sayHello()”&gt;&lt;/button&gt;</a:t>
            </a:r>
          </a:p>
          <a:p>
            <a:pPr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&lt;/div&gt;</a:t>
            </a:r>
          </a:p>
        </p:txBody>
      </p:sp>
      <p:pic>
        <p:nvPicPr>
          <p:cNvPr id="18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6496" y="5967728"/>
            <a:ext cx="5436204" cy="353187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>
            <a:off x="2734803" y="4564388"/>
            <a:ext cx="7424613" cy="1085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659" fill="norm" stroke="1" extrusionOk="0">
                <a:moveTo>
                  <a:pt x="0" y="0"/>
                </a:moveTo>
                <a:cubicBezTo>
                  <a:pt x="3008" y="12584"/>
                  <a:pt x="6473" y="19637"/>
                  <a:pt x="10046" y="20555"/>
                </a:cubicBezTo>
                <a:cubicBezTo>
                  <a:pt x="14109" y="21600"/>
                  <a:pt x="18126" y="14764"/>
                  <a:pt x="21600" y="945"/>
                </a:cubicBezTo>
              </a:path>
            </a:pathLst>
          </a:custGeom>
          <a:ln w="25400">
            <a:solidFill>
              <a:schemeClr val="accent5">
                <a:satOff val="7361"/>
                <a:lumOff val="7535"/>
              </a:schemeClr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Directives</a:t>
            </a:r>
          </a:p>
        </p:txBody>
      </p:sp>
      <p:sp>
        <p:nvSpPr>
          <p:cNvPr id="186" name="Shape 186"/>
          <p:cNvSpPr/>
          <p:nvPr/>
        </p:nvSpPr>
        <p:spPr>
          <a:xfrm>
            <a:off x="647347" y="1701800"/>
            <a:ext cx="11282324" cy="502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/>
            <a:r>
              <a:t>Directives is a unique and powerful feature available only in Angular. Directives let you invent new HTML syntax, specific to your application.</a:t>
            </a:r>
          </a:p>
          <a:p>
            <a:pPr/>
          </a:p>
          <a:p>
            <a:pPr/>
            <a:r>
              <a:t>Directive type:</a:t>
            </a:r>
          </a:p>
          <a:p>
            <a:pPr marL="411162" indent="-411162">
              <a:buSzPct val="75000"/>
              <a:buFont typeface="Zapf Dingbats"/>
              <a:buChar char="➤"/>
            </a:pPr>
            <a:r>
              <a:t>Built-in Directive (prefixed with “ng-”)</a:t>
            </a:r>
          </a:p>
          <a:p>
            <a:pPr marL="411162" indent="-411162">
              <a:buSzPct val="75000"/>
              <a:buFont typeface="Zapf Dingbats"/>
              <a:buChar char="➤"/>
            </a:pPr>
            <a:r>
              <a:t>Customised Directive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Directives</a:t>
            </a:r>
          </a:p>
        </p:txBody>
      </p:sp>
      <p:grpSp>
        <p:nvGrpSpPr>
          <p:cNvPr id="192" name="Group 192"/>
          <p:cNvGrpSpPr/>
          <p:nvPr/>
        </p:nvGrpSpPr>
        <p:grpSpPr>
          <a:xfrm>
            <a:off x="1846112" y="1825666"/>
            <a:ext cx="9312576" cy="7367681"/>
            <a:chOff x="0" y="0"/>
            <a:chExt cx="9312574" cy="7367679"/>
          </a:xfrm>
        </p:grpSpPr>
        <p:pic>
          <p:nvPicPr>
            <p:cNvPr id="191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9058575" cy="703748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0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312575" cy="736768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Directives</a:t>
            </a:r>
          </a:p>
        </p:txBody>
      </p:sp>
      <p:sp>
        <p:nvSpPr>
          <p:cNvPr id="196" name="Shape 1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t>An Angular directive comes in four flavours in terms of appearance：</a:t>
            </a:r>
          </a:p>
          <a:p>
            <a:pPr marL="411162" indent="-411162">
              <a:spcBef>
                <a:spcPts val="1400"/>
              </a:spcBef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t>A new HTML element (&lt;date-picker&gt;&lt;/date&gt;).</a:t>
            </a:r>
          </a:p>
          <a:p>
            <a:pPr marL="411162" indent="-411162">
              <a:spcBef>
                <a:spcPts val="1400"/>
              </a:spcBef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t>An attribute on an element (&lt;input type="text" date-picker/&gt;).</a:t>
            </a:r>
          </a:p>
          <a:p>
            <a:pPr marL="411162" indent="-411162">
              <a:spcBef>
                <a:spcPts val="1400"/>
              </a:spcBef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t>As a class (&lt;input type="text" class="date-picker"/&gt;).</a:t>
            </a:r>
          </a:p>
          <a:p>
            <a:pPr marL="411162" indent="-411162">
              <a:spcBef>
                <a:spcPts val="1400"/>
              </a:spcBef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pPr>
            <a:r>
              <a:t>As comment (&lt;!--directive:date-picker--&gt;).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9" name="Shape 1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Directives</a:t>
            </a:r>
          </a:p>
        </p:txBody>
      </p:sp>
      <p:grpSp>
        <p:nvGrpSpPr>
          <p:cNvPr id="202" name="Group 202"/>
          <p:cNvGrpSpPr/>
          <p:nvPr/>
        </p:nvGrpSpPr>
        <p:grpSpPr>
          <a:xfrm>
            <a:off x="815513" y="2454233"/>
            <a:ext cx="10220710" cy="4018787"/>
            <a:chOff x="0" y="0"/>
            <a:chExt cx="10220708" cy="4018785"/>
          </a:xfrm>
        </p:grpSpPr>
        <p:pic>
          <p:nvPicPr>
            <p:cNvPr id="201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9966709" cy="368858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0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0220709" cy="4018786"/>
            </a:xfrm>
            <a:prstGeom prst="rect">
              <a:avLst/>
            </a:prstGeom>
            <a:effectLst/>
          </p:spPr>
        </p:pic>
      </p:grpSp>
      <p:sp>
        <p:nvSpPr>
          <p:cNvPr id="203" name="Shape 203"/>
          <p:cNvSpPr/>
          <p:nvPr/>
        </p:nvSpPr>
        <p:spPr>
          <a:xfrm>
            <a:off x="7841406" y="7325512"/>
            <a:ext cx="3607992" cy="1270001"/>
          </a:xfrm>
          <a:prstGeom prst="rect">
            <a:avLst/>
          </a:prstGeom>
          <a:gradFill>
            <a:gsLst>
              <a:gs pos="0">
                <a:schemeClr val="accent5">
                  <a:satOff val="7361"/>
                  <a:lumOff val="7535"/>
                </a:schemeClr>
              </a:gs>
              <a:gs pos="100000">
                <a:schemeClr val="accent5">
                  <a:lumOff val="-8059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&lt;h3&gt;Hello World!!&lt;/h3&gt;</a:t>
            </a:r>
          </a:p>
        </p:txBody>
      </p:sp>
      <p:sp>
        <p:nvSpPr>
          <p:cNvPr id="204" name="Shape 204"/>
          <p:cNvSpPr/>
          <p:nvPr/>
        </p:nvSpPr>
        <p:spPr>
          <a:xfrm>
            <a:off x="1169789" y="7325512"/>
            <a:ext cx="3722886" cy="12700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147319"/>
                  <a:satOff val="13526"/>
                  <a:lumOff val="-23026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&lt;hello-world/&gt;</a:t>
            </a:r>
          </a:p>
        </p:txBody>
      </p:sp>
      <p:sp>
        <p:nvSpPr>
          <p:cNvPr id="205" name="Shape 205"/>
          <p:cNvSpPr/>
          <p:nvPr/>
        </p:nvSpPr>
        <p:spPr>
          <a:xfrm>
            <a:off x="5732016" y="7325512"/>
            <a:ext cx="1631306" cy="1270001"/>
          </a:xfrm>
          <a:prstGeom prst="rightArrow">
            <a:avLst>
              <a:gd name="adj1" fmla="val 32000"/>
              <a:gd name="adj2" fmla="val 64000"/>
            </a:avLst>
          </a:prstGeom>
          <a:ln w="25400">
            <a:solidFill>
              <a:schemeClr val="accent1">
                <a:hueOff val="147319"/>
                <a:satOff val="13526"/>
                <a:lumOff val="-23026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1"/>
      <p:bldP build="whole" bldLvl="1" animBg="1" rev="0" advAuto="0" spid="203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8" name="Shape 208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09" name="Shape 209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0" name="Shape 2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Get Started!</a:t>
            </a:r>
          </a:p>
        </p:txBody>
      </p:sp>
      <p:sp>
        <p:nvSpPr>
          <p:cNvPr id="211" name="Shape 2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4" name="Shape 2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Required tools</a:t>
            </a:r>
          </a:p>
        </p:txBody>
      </p:sp>
      <p:sp>
        <p:nvSpPr>
          <p:cNvPr id="215" name="Shape 21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Nodejs</a:t>
            </a:r>
          </a:p>
          <a:p>
            <a:pPr/>
            <a:r>
              <a:t>bower</a:t>
            </a:r>
          </a:p>
          <a:p>
            <a:pPr/>
            <a:r>
              <a:t>Grunt/Gulp</a:t>
            </a:r>
          </a:p>
          <a:p>
            <a:pPr/>
            <a:r>
              <a:t>Webstorm IDE (Or any IDE you like)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Steps to setup dev environment</a:t>
            </a:r>
          </a:p>
        </p:txBody>
      </p:sp>
      <p:sp>
        <p:nvSpPr>
          <p:cNvPr id="219" name="Shape 2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IDE or angular-seed to generate a project skeleton </a:t>
            </a:r>
          </a:p>
          <a:p>
            <a:pPr/>
            <a:r>
              <a:t>npm install</a:t>
            </a:r>
          </a:p>
          <a:p>
            <a:pPr/>
            <a:r>
              <a:t>bower install</a:t>
            </a:r>
          </a:p>
          <a:p>
            <a:pPr/>
          </a:p>
          <a:p>
            <a:pPr marL="0" indent="0">
              <a:buSzTx/>
              <a:buFontTx/>
              <a:buNone/>
            </a:pPr>
            <a:r>
              <a:t>Your dev environment is ready!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22" name="Shape 22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23" name="Shape 223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4" name="Shape 2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Practise</a:t>
            </a:r>
          </a:p>
        </p:txBody>
      </p:sp>
      <p:sp>
        <p:nvSpPr>
          <p:cNvPr id="225" name="Shape 2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3" name="Shape 133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4" name="Shape 134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Brief Introduction</a:t>
            </a:r>
          </a:p>
          <a:p>
            <a:pPr/>
            <a:r>
              <a:t>Basic Concepts</a:t>
            </a:r>
          </a:p>
          <a:p>
            <a:pPr/>
            <a:r>
              <a:t>Quick start</a:t>
            </a:r>
          </a:p>
          <a:p>
            <a:pPr/>
            <a:r>
              <a:t>Practice</a:t>
            </a:r>
          </a:p>
        </p:txBody>
      </p:sp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Agenda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To Do list APP</a:t>
            </a:r>
          </a:p>
        </p:txBody>
      </p:sp>
      <p:pic>
        <p:nvPicPr>
          <p:cNvPr id="22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8817" y="2362200"/>
            <a:ext cx="10847349" cy="67875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Online Editor</a:t>
            </a:r>
          </a:p>
        </p:txBody>
      </p:sp>
      <p:sp>
        <p:nvSpPr>
          <p:cNvPr id="233" name="Shape 233"/>
          <p:cNvSpPr/>
          <p:nvPr/>
        </p:nvSpPr>
        <p:spPr>
          <a:xfrm>
            <a:off x="4208805" y="4326889"/>
            <a:ext cx="4587190" cy="756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2300"/>
              </a:spcBef>
              <a:defRPr cap="all" spc="0" sz="5200" u="sng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http://plnkr.co/edit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3" t="978" r="579" b="307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6" name="Shape 236"/>
          <p:cNvSpPr/>
          <p:nvPr/>
        </p:nvSpPr>
        <p:spPr>
          <a:xfrm>
            <a:off x="4276471" y="4673599"/>
            <a:ext cx="4451857" cy="17399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6157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95" sz="9500">
                <a:solidFill>
                  <a:srgbClr val="CBCBCB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lvl1pPr>
          </a:lstStyle>
          <a:p>
            <a:pPr/>
            <a:r>
              <a:t>Thanks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8" name="Shape 138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9" name="Shape 139"/>
          <p:cNvSpPr/>
          <p:nvPr>
            <p:ph type="title"/>
          </p:nvPr>
        </p:nvSpPr>
        <p:spPr>
          <a:xfrm>
            <a:off x="7023100" y="717550"/>
            <a:ext cx="5397500" cy="723900"/>
          </a:xfrm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What you need to know</a:t>
            </a:r>
          </a:p>
        </p:txBody>
      </p:sp>
      <p:sp>
        <p:nvSpPr>
          <p:cNvPr id="140" name="Shape 14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 &amp; CSS</a:t>
            </a:r>
          </a:p>
          <a:p>
            <a:pPr/>
            <a:r>
              <a:t>Javascript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203200" y="-203200"/>
            <a:ext cx="13411200" cy="10160000"/>
          </a:xfrm>
          <a:prstGeom prst="rect">
            <a:avLst/>
          </a:prstGeom>
          <a:ln w="9525">
            <a:round/>
          </a:ln>
        </p:spPr>
      </p:pic>
      <p:sp>
        <p:nvSpPr>
          <p:cNvPr id="143" name="Shape 143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44" name="Shape 144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AngularJS intro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182429520_1646x1646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8" name="Shape 148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 enhanced for web apps!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2" name="Shape 1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Why Use Angular</a:t>
            </a:r>
          </a:p>
        </p:txBody>
      </p:sp>
      <p:sp>
        <p:nvSpPr>
          <p:cNvPr id="153" name="Shape 1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Angular helps you to organize your Javascript</a:t>
            </a:r>
          </a:p>
          <a:p>
            <a:pPr lvl="1"/>
            <a:r>
              <a:t>Angular is a MVC framework</a:t>
            </a:r>
          </a:p>
          <a:p>
            <a:pPr lvl="1"/>
            <a:r>
              <a:t>Angular separates view template with Javascript logic code</a:t>
            </a:r>
          </a:p>
          <a:p>
            <a:pPr/>
            <a:r>
              <a:t>Angular helps you to create responsive websites fast</a:t>
            </a:r>
          </a:p>
          <a:p>
            <a:pPr/>
            <a:r>
              <a:t>Angular is Easy to test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body" idx="1"/>
          </p:nvPr>
        </p:nvSpPr>
        <p:spPr>
          <a:xfrm>
            <a:off x="571500" y="1809750"/>
            <a:ext cx="11861800" cy="7226300"/>
          </a:xfrm>
          <a:prstGeom prst="rect">
            <a:avLst/>
          </a:prstGeom>
        </p:spPr>
        <p:txBody>
          <a:bodyPr/>
          <a:lstStyle/>
          <a:p>
            <a:pPr/>
            <a:r>
              <a:t>Short demo：</a:t>
            </a:r>
          </a:p>
        </p:txBody>
      </p:sp>
      <p:pic>
        <p:nvPicPr>
          <p:cNvPr id="156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401" t="0" r="401" b="0"/>
          <a:stretch>
            <a:fillRect/>
          </a:stretch>
        </p:blipFill>
        <p:spPr>
          <a:xfrm>
            <a:off x="1415216" y="2746375"/>
            <a:ext cx="6980702" cy="4261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body" idx="13"/>
          </p:nvPr>
        </p:nvSpPr>
        <p:spPr>
          <a:xfrm>
            <a:off x="1943100" y="3870536"/>
            <a:ext cx="10490200" cy="1778001"/>
          </a:xfrm>
          <a:prstGeom prst="rect">
            <a:avLst/>
          </a:prstGeom>
        </p:spPr>
        <p:txBody>
          <a:bodyPr/>
          <a:lstStyle/>
          <a:p>
            <a:pPr/>
            <a:r>
              <a:t>A journey of a thousand miles begins with a single step</a:t>
            </a:r>
          </a:p>
        </p:txBody>
      </p:sp>
      <p:sp>
        <p:nvSpPr>
          <p:cNvPr id="159" name="Shape 159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-Lao Zi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2" name="Shape 16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63" name="Shape 163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4" name="Shape 1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 Concepts</a:t>
            </a:r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